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  <p:sldMasterId id="2147483958" r:id="rId2"/>
  </p:sldMasterIdLst>
  <p:sldIdLst>
    <p:sldId id="256" r:id="rId3"/>
    <p:sldId id="257" r:id="rId4"/>
    <p:sldId id="258" r:id="rId5"/>
    <p:sldId id="259" r:id="rId6"/>
    <p:sldId id="260" r:id="rId7"/>
    <p:sldId id="275" r:id="rId8"/>
    <p:sldId id="261" r:id="rId9"/>
    <p:sldId id="276" r:id="rId10"/>
    <p:sldId id="264" r:id="rId11"/>
    <p:sldId id="277" r:id="rId12"/>
    <p:sldId id="265" r:id="rId13"/>
    <p:sldId id="278" r:id="rId14"/>
    <p:sldId id="279" r:id="rId15"/>
    <p:sldId id="266" r:id="rId16"/>
    <p:sldId id="280" r:id="rId17"/>
    <p:sldId id="281" r:id="rId18"/>
    <p:sldId id="282" r:id="rId19"/>
    <p:sldId id="283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87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07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821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88C5-F0D4-B8B2-AD3C-74E2B082A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B1EFF-3EEF-D436-4639-360B7B22B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D61FC-A42D-2E68-2324-A8272C92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D35A3-4C35-68DC-199D-718F41FA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9E45F-617C-565E-EF41-F847C220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301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FEBC-2DF6-B46F-BF2E-65EBDF66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0C6BE-16C4-4D7F-4E9D-F8B0EA08B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BBA3-1FE6-8D4E-D369-A34C6ED8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B35D5-DC78-C70A-6023-1C42653F3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2DB0C-9F84-2BC4-6888-E5ED7A28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44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D6C7-3988-E036-EFEB-732B5D8F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652C9-593B-9E14-FC39-2CD8E7F9E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528C-244D-14E8-D600-6A5535155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3F98-6BD0-77FA-2CC2-7F05F2BB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D81A7-CCC7-41AC-B222-C3F269FD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513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E91D-4CB0-7729-DDD8-25F4E271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FEF5-F844-4CD2-A98D-0110EC89F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9E754-764F-4C39-21EC-A226903FC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BA584-174E-E217-BAFA-271FE5A4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B6610-3225-6A9E-E94B-CE9B44F0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72AD6-9805-2CF7-E437-98D53ECA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283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B11B-7FAC-6D60-EEF3-B5D3C8E6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07BD8-906B-CEA7-02F1-40431525C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6DF4F-A962-F547-42CD-974E77A78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E9AD2-3D9F-2571-DD41-B157B2AA8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B92B9-D0A6-FBEC-3BDF-716DE9E32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F225F6-E6AB-2714-C2C3-949D9F7B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CA2E5E-1192-5CB9-4366-8B0C4DEB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A44A-5065-A1FB-29BE-0470FFA0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504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4061-EC50-4405-257D-E0C57932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BD2C97-2D36-2AFD-D24A-241AC717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7CC2-CFDD-85E9-2459-489052E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D4B2E-7EE6-A8F9-EEC5-D9B85C73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834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E2DAF-762C-8E88-EA4A-FAF055BE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50D6C-1D2C-BE46-3D78-FB08A5C8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C3CD5-DEA5-B33E-8CA1-9C11D5B97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202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5FE6-4A6C-55B9-0B43-E4B5CD8F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B2732-E4EC-E4AD-1020-2EEBFAA5B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F2D66-3862-F1C4-3389-2F7D5984A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0F665-B692-5DFA-D406-9CAA09D8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5CE11-4AF9-1136-1214-71946FE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F3CBB-4A41-39C7-3E7A-3A6B1CA9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2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408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8C4E-0622-1EA0-73E1-C4BB029C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655E7-22B6-DE95-F1A0-C306A418C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BC858-80CF-D53A-C321-8DE9447E5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90FC2-B475-3EC9-3B27-5A7BA8DD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0A58-700E-1891-6D11-62B756AB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066A4-18BD-EE15-C271-64CC3449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71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3DA2-84D7-2D69-A434-98C8AFD8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72422-F89F-BD55-3731-8810C7466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90CCB-CEF8-587B-5471-D4D450BA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49275-9271-1E4A-C294-27C6BE76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00CF-ADBB-8F43-02F6-F0A30E4F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501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226455-1A47-F870-07C3-3057DF8EF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EE9D9-C293-256E-1F7E-F7C02427A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71420-D24E-2D8E-5398-DA2AD99C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404A9-C2AE-435E-47AA-F03D2A0C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45323-083C-F338-C803-674D6E69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95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66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65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66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2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39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11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12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46327-FF57-6F23-834D-C1F9A371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AE97B-6900-3930-CDAA-3CEB4B00D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A3372-3F4D-AEA7-497B-B1C310534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F2F02-07C5-4496-9706-51CF6D35ACF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16D6-C0C3-9235-7C69-D17DF1203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7554F-B52F-EC99-446E-6D858A2CB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4E03E-4CB4-4B4E-9616-1E326363AE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72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9F5EC3-B88E-E1FF-C1DE-C78906F2A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63238"/>
            <a:ext cx="9145083" cy="5317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273C2-3C8F-97CB-8F75-797254103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1712186"/>
            <a:ext cx="6574536" cy="2368296"/>
          </a:xfrm>
        </p:spPr>
        <p:txBody>
          <a:bodyPr/>
          <a:lstStyle/>
          <a:p>
            <a:r>
              <a:rPr lang="en-IN" b="1" dirty="0"/>
              <a:t>Social Media</a:t>
            </a:r>
            <a:br>
              <a:rPr lang="en-IN" b="1" dirty="0"/>
            </a:br>
            <a:r>
              <a:rPr lang="en-IN" b="1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915C5-3CBD-ECC3-FADA-D1382C4A6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6984" y="4389444"/>
            <a:ext cx="2980944" cy="914400"/>
          </a:xfrm>
        </p:spPr>
        <p:txBody>
          <a:bodyPr/>
          <a:lstStyle/>
          <a:p>
            <a:r>
              <a:rPr lang="en-IN" dirty="0"/>
              <a:t>BY Nitin Kumar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A2A921-28FE-C410-1D2A-831CE70A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353" y="2940120"/>
            <a:ext cx="2898647" cy="2898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D3EC88-E20E-9E17-8021-ADF61BAC8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116" y="837000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20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1A064-89FB-3BB3-4277-16D84327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User Engagement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7303-9DE3-F320-25F4-4B222BE2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195" y="397490"/>
            <a:ext cx="7315200" cy="1120140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We also calculated the average engagement per post for users and ranked them.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53C440-2E66-6E61-7438-D4273AC6BC95}"/>
              </a:ext>
            </a:extLst>
          </p:cNvPr>
          <p:cNvSpPr txBox="1">
            <a:spLocks/>
          </p:cNvSpPr>
          <p:nvPr/>
        </p:nvSpPr>
        <p:spPr>
          <a:xfrm>
            <a:off x="3691063" y="3274802"/>
            <a:ext cx="2609153" cy="1120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Top 5 Users with highest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average engagement rates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 on their posts.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72F68-52F7-63AF-B16D-C57A43B5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92" y="2118153"/>
            <a:ext cx="5608320" cy="33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CBB0C6-450B-488C-A2B8-045B88C3B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Leveraging User-Generated Content for Personalized Ads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7303-9DE3-F320-25F4-4B222BE2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931" y="817828"/>
            <a:ext cx="7315200" cy="530837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Segment by Engagement</a:t>
            </a:r>
            <a:r>
              <a:rPr lang="en-US" dirty="0"/>
              <a:t>: Target users who frequently interact with UGC.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Customize Content</a:t>
            </a:r>
            <a:r>
              <a:rPr lang="en-US" dirty="0"/>
              <a:t>: Tailor ads based on popular posts and tags.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Retargeting</a:t>
            </a:r>
            <a:r>
              <a:rPr lang="en-US" dirty="0"/>
              <a:t>: Show personalized ads to users who’ve previously engaged.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Interest Groups</a:t>
            </a:r>
            <a:r>
              <a:rPr lang="en-US" dirty="0"/>
              <a:t>: Use content interaction and followers to group audiences.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Influencer Collaboration</a:t>
            </a:r>
            <a:r>
              <a:rPr lang="en-US" dirty="0"/>
              <a:t>: Partner with popular influencers to boost engagement.</a:t>
            </a:r>
          </a:p>
          <a:p>
            <a:pPr marL="0" indent="0">
              <a:buNone/>
            </a:pPr>
            <a:r>
              <a:rPr lang="en-US" b="1" dirty="0"/>
              <a:t>Outcome:</a:t>
            </a:r>
            <a:r>
              <a:rPr lang="en-US" dirty="0"/>
              <a:t> Create ads that resonate, drive interactions, and enhance performance.</a:t>
            </a:r>
          </a:p>
          <a:p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48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CBB0C6-450B-488C-A2B8-045B88C3B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Guiding Content Strategies with User Activity Insights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7303-9DE3-F320-25F4-4B222BE2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931" y="817828"/>
            <a:ext cx="7315200" cy="530837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u="sng" dirty="0"/>
              <a:t>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Analyze Preferences</a:t>
            </a:r>
            <a:r>
              <a:rPr lang="en-US" dirty="0"/>
              <a:t>: Track likes, comments, shares, and views by content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Focus on Popular Content</a:t>
            </a:r>
            <a:r>
              <a:rPr lang="en-IN" dirty="0"/>
              <a:t>: Prioritize content types (photos, videos, reels) that drive higher engagement.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Optimize Content Mix</a:t>
            </a:r>
            <a:r>
              <a:rPr lang="en-IN" dirty="0"/>
              <a:t>: </a:t>
            </a:r>
            <a:r>
              <a:rPr lang="en-US" dirty="0"/>
              <a:t>Allocate resources based on user preferences to boost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Experiment &amp; Adapt</a:t>
            </a:r>
            <a:r>
              <a:rPr lang="en-US" dirty="0"/>
              <a:t>: Continuously test different content types to align with evolving user interests.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Leverage Analytics</a:t>
            </a:r>
            <a:r>
              <a:rPr lang="en-US" dirty="0"/>
              <a:t>: Use social media tools to track and optimize content performance</a:t>
            </a:r>
          </a:p>
          <a:p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8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E7B15-8C93-137A-5FB2-CF101F37A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Most Liked Hashtags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9F2E-85FD-7516-0DF1-CA9A33CC1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34" y="2485354"/>
            <a:ext cx="5969381" cy="358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CF3BDD-D152-3EE0-65CE-59ED8FD5CB09}"/>
              </a:ext>
            </a:extLst>
          </p:cNvPr>
          <p:cNvSpPr txBox="1"/>
          <p:nvPr/>
        </p:nvSpPr>
        <p:spPr>
          <a:xfrm>
            <a:off x="4000500" y="1193006"/>
            <a:ext cx="7338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top five hashtags that have been used in posts with the highest average number of likes are as follows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074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E7B15-8C93-137A-5FB2-CF101F37A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Most Loyal</a:t>
            </a:r>
            <a:br>
              <a:rPr lang="en-IN" b="1" dirty="0"/>
            </a:br>
            <a:r>
              <a:rPr lang="en-IN" b="1" dirty="0"/>
              <a:t>/Valuable users.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B71E0-E495-0460-D053-AD4C9EA9B540}"/>
              </a:ext>
            </a:extLst>
          </p:cNvPr>
          <p:cNvSpPr txBox="1">
            <a:spLocks/>
          </p:cNvSpPr>
          <p:nvPr/>
        </p:nvSpPr>
        <p:spPr>
          <a:xfrm>
            <a:off x="3957067" y="991850"/>
            <a:ext cx="7290053" cy="5463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FC656-27E6-14C3-C417-F06EEDC66660}"/>
              </a:ext>
            </a:extLst>
          </p:cNvPr>
          <p:cNvSpPr txBox="1"/>
          <p:nvPr/>
        </p:nvSpPr>
        <p:spPr>
          <a:xfrm>
            <a:off x="3810764" y="153549"/>
            <a:ext cx="609904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To determine the most loyal or valuable customers we considered these parameters to assess their engagement and activity levels: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Content liked by them.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Comments posted by them.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Photos posted by them.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Number of likes received on their posts.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Number of comments received on their posts.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Number of followers.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chemeClr val="tx2">
                    <a:lumMod val="50000"/>
                  </a:schemeClr>
                </a:solidFill>
              </a:rPr>
              <a:t>Number of followings.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17FE0A-501C-1AE5-91EC-2B46CCD38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2" y="3424428"/>
            <a:ext cx="5489448" cy="3297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88574B-994F-7A4B-6471-31BD5B4B8FB6}"/>
              </a:ext>
            </a:extLst>
          </p:cNvPr>
          <p:cNvSpPr txBox="1"/>
          <p:nvPr/>
        </p:nvSpPr>
        <p:spPr>
          <a:xfrm>
            <a:off x="3882769" y="4811783"/>
            <a:ext cx="2046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Top 5 users</a:t>
            </a:r>
          </a:p>
        </p:txBody>
      </p:sp>
    </p:spTree>
    <p:extLst>
      <p:ext uri="{BB962C8B-B14F-4D97-AF65-F5344CB8AC3E}">
        <p14:creationId xmlns:p14="http://schemas.microsoft.com/office/powerpoint/2010/main" val="360230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03" y="2790625"/>
            <a:ext cx="3073941" cy="125360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Inactive users and </a:t>
            </a:r>
            <a:br>
              <a:rPr lang="en-IN" b="1" dirty="0"/>
            </a:br>
            <a:r>
              <a:rPr lang="en-IN" b="1" dirty="0"/>
              <a:t>Re-engagement strategies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B7C2-0850-8B55-4246-63BC6F09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491" y="1106392"/>
            <a:ext cx="2928874" cy="884826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We identified inactive users based on last activity dates.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402E8-D767-3A9E-4DFC-AA2DDBCCD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4959"/>
          <a:stretch/>
        </p:blipFill>
        <p:spPr>
          <a:xfrm>
            <a:off x="7167672" y="653002"/>
            <a:ext cx="4395947" cy="16173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362BE8-427D-29C3-418D-9660281A5F93}"/>
              </a:ext>
            </a:extLst>
          </p:cNvPr>
          <p:cNvSpPr txBox="1">
            <a:spLocks/>
          </p:cNvSpPr>
          <p:nvPr/>
        </p:nvSpPr>
        <p:spPr>
          <a:xfrm>
            <a:off x="3920491" y="2679193"/>
            <a:ext cx="7315200" cy="4389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u="sng" dirty="0"/>
              <a:t>Re-Engagement Strategies</a:t>
            </a: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Personalized Email</a:t>
            </a:r>
            <a:r>
              <a:rPr lang="en-US" dirty="0"/>
              <a:t>: </a:t>
            </a:r>
            <a:r>
              <a:rPr lang="en-IN" dirty="0"/>
              <a:t>Trigger re-engagement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 Outreach</a:t>
            </a:r>
            <a:r>
              <a:rPr lang="en-US" dirty="0"/>
              <a:t>: Messages or special offers</a:t>
            </a:r>
            <a:r>
              <a:rPr lang="en-IN" dirty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Surveys</a:t>
            </a:r>
            <a:r>
              <a:rPr lang="en-IN" dirty="0"/>
              <a:t>: Understand inactivity reasons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Incentives</a:t>
            </a:r>
            <a:r>
              <a:rPr lang="en-IN" dirty="0"/>
              <a:t>: Discounts and offers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Community Programs</a:t>
            </a:r>
            <a:r>
              <a:rPr lang="en-US" dirty="0"/>
              <a:t>: Challenges and contests.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Gamification</a:t>
            </a:r>
            <a:r>
              <a:rPr lang="en-US" dirty="0"/>
              <a:t>: Points and badges for recognition.</a:t>
            </a:r>
          </a:p>
          <a:p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03" y="2790625"/>
            <a:ext cx="3073941" cy="125360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Content/ Hashtags with maximum engagement rates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B7C2-0850-8B55-4246-63BC6F09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643" y="1369410"/>
            <a:ext cx="1941695" cy="124361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We identified hashtags with maximum engagement.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362BE8-427D-29C3-418D-9660281A5F93}"/>
              </a:ext>
            </a:extLst>
          </p:cNvPr>
          <p:cNvSpPr txBox="1">
            <a:spLocks/>
          </p:cNvSpPr>
          <p:nvPr/>
        </p:nvSpPr>
        <p:spPr>
          <a:xfrm>
            <a:off x="3802347" y="3865024"/>
            <a:ext cx="6759701" cy="2855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u="sng" dirty="0"/>
              <a:t>Strategical Insights to leverage the data:</a:t>
            </a: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High-Engagement Hashtags</a:t>
            </a:r>
            <a:r>
              <a:rPr lang="en-US" dirty="0"/>
              <a:t>: Boost visibility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Create Trending Content</a:t>
            </a:r>
            <a:r>
              <a:rPr lang="en-US" dirty="0"/>
              <a:t>: Align with audience interests.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Launch Targeted Ad Campaigns</a:t>
            </a:r>
            <a:r>
              <a:rPr lang="en-US" dirty="0"/>
              <a:t>: Focus on trending topics.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 Ad Performance</a:t>
            </a:r>
            <a:r>
              <a:rPr lang="en-US" dirty="0"/>
              <a:t>: Assess effectiveness of hashtags.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Invest in High-Engagement Topics</a:t>
            </a:r>
            <a:r>
              <a:rPr lang="en-US" dirty="0"/>
              <a:t>: Maximize ROI.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579D0A-5069-A723-C4C4-196E47F47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15" y="363586"/>
            <a:ext cx="5418272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12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03" y="2790625"/>
            <a:ext cx="3073941" cy="125360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Ideal candidates for influencer marketing campaigns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B7C2-0850-8B55-4246-63BC6F09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325" y="763238"/>
            <a:ext cx="2305170" cy="216497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We identified </a:t>
            </a:r>
            <a:r>
              <a:rPr lang="en-IN" sz="2100" dirty="0">
                <a:solidFill>
                  <a:schemeClr val="tx2">
                    <a:lumMod val="50000"/>
                  </a:schemeClr>
                </a:solidFill>
              </a:rPr>
              <a:t>top candidates with high number of followers and content engagement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362BE8-427D-29C3-418D-9660281A5F93}"/>
              </a:ext>
            </a:extLst>
          </p:cNvPr>
          <p:cNvSpPr txBox="1">
            <a:spLocks/>
          </p:cNvSpPr>
          <p:nvPr/>
        </p:nvSpPr>
        <p:spPr>
          <a:xfrm>
            <a:off x="3735325" y="3563272"/>
            <a:ext cx="7338059" cy="3075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u="sng" dirty="0"/>
              <a:t>Influencer collaboration Strategy:</a:t>
            </a: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Send Personalized Messages</a:t>
            </a:r>
            <a:r>
              <a:rPr lang="en-US" dirty="0"/>
              <a:t>: Highlight campaign fit.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Define Objectives &amp; Benefits</a:t>
            </a:r>
            <a:r>
              <a:rPr lang="en-US" dirty="0"/>
              <a:t>: Clarify goals and perks.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Discuss Compensation</a:t>
            </a:r>
            <a:r>
              <a:rPr lang="en-IN" dirty="0"/>
              <a:t>: Outline incentives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Collaborate Creatively</a:t>
            </a:r>
            <a:r>
              <a:rPr lang="en-US" dirty="0"/>
              <a:t>: Align with their style.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Implement Feedback Loops</a:t>
            </a:r>
            <a:r>
              <a:rPr lang="en-US" dirty="0"/>
              <a:t>: Adapt strategies as needed.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Build Long-Term Relationships</a:t>
            </a:r>
            <a:r>
              <a:rPr lang="en-US" dirty="0"/>
              <a:t>: Offer exclusives and appreciation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E9E0D-FAF9-09B3-351C-E389EFEFA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76" y="153770"/>
            <a:ext cx="5451662" cy="32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0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03" y="2790625"/>
            <a:ext cx="3073941" cy="1253603"/>
          </a:xfrm>
        </p:spPr>
        <p:txBody>
          <a:bodyPr>
            <a:normAutofit/>
          </a:bodyPr>
          <a:lstStyle/>
          <a:p>
            <a:r>
              <a:rPr lang="en-IN" b="1" dirty="0"/>
              <a:t>Optimising Ad Campaigns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362BE8-427D-29C3-418D-9660281A5F93}"/>
              </a:ext>
            </a:extLst>
          </p:cNvPr>
          <p:cNvSpPr txBox="1">
            <a:spLocks/>
          </p:cNvSpPr>
          <p:nvPr/>
        </p:nvSpPr>
        <p:spPr>
          <a:xfrm>
            <a:off x="3735325" y="475488"/>
            <a:ext cx="7338059" cy="616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u="sng" dirty="0"/>
              <a:t>Influencer collaboration Strategy:</a:t>
            </a: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Calculate CTR: </a:t>
            </a:r>
            <a:r>
              <a:rPr lang="en-US" dirty="0"/>
              <a:t>Measure ad click attraction.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Calculate Conversion Rate: </a:t>
            </a:r>
            <a:r>
              <a:rPr lang="en-US" dirty="0"/>
              <a:t>Assess clicks to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Calculate ROI: </a:t>
            </a:r>
            <a:r>
              <a:rPr lang="en-US" dirty="0"/>
              <a:t>Evaluate ad spend vs.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Evaluate Campaign Metrics: </a:t>
            </a:r>
            <a:r>
              <a:rPr lang="en-US" dirty="0"/>
              <a:t>Identify top-performing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 Ad Variations: </a:t>
            </a:r>
            <a:r>
              <a:rPr lang="en-US" dirty="0"/>
              <a:t>Find the best-performing versions.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Adjust Messaging: </a:t>
            </a:r>
            <a:r>
              <a:rPr lang="en-US" dirty="0"/>
              <a:t>Align with audience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Refine Target Audience: </a:t>
            </a:r>
            <a:r>
              <a:rPr lang="en-US" dirty="0"/>
              <a:t>Adapt based on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Reallocate Budget: </a:t>
            </a:r>
            <a:r>
              <a:rPr lang="en-US" dirty="0"/>
              <a:t>Shift funds to high-performing 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 Performance: </a:t>
            </a:r>
            <a:r>
              <a:rPr lang="en-US" dirty="0"/>
              <a:t>Regularly update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Utilize Analytics Tools: </a:t>
            </a:r>
            <a:r>
              <a:rPr lang="en-US" dirty="0"/>
              <a:t>Gain insights from platforms.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4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51E5FA-1456-30AD-5B86-F0CB328BA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5D54D3A-844F-9CC3-F0A0-EC577296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3" y="1626870"/>
            <a:ext cx="2768166" cy="1902714"/>
          </a:xfrm>
        </p:spPr>
        <p:txBody>
          <a:bodyPr/>
          <a:lstStyle/>
          <a:p>
            <a:r>
              <a:rPr lang="en-IN" sz="4000" b="1" dirty="0"/>
              <a:t>Conclusion</a:t>
            </a:r>
            <a:endParaRPr lang="en-IN" b="1" dirty="0"/>
          </a:p>
        </p:txBody>
      </p:sp>
      <p:pic>
        <p:nvPicPr>
          <p:cNvPr id="5" name="Content Placeholder 4" descr="List with solid fill">
            <a:extLst>
              <a:ext uri="{FF2B5EF4-FFF2-40B4-BE49-F238E27FC236}">
                <a16:creationId xmlns:a16="http://schemas.microsoft.com/office/drawing/2014/main" id="{7FC359A8-893B-F471-72E1-4D520E1A6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81" y="3559329"/>
            <a:ext cx="1654817" cy="1654817"/>
          </a:xfrm>
          <a:prstGeom prst="rect">
            <a:avLst/>
          </a:prstGeom>
        </p:spPr>
      </p:pic>
      <p:pic>
        <p:nvPicPr>
          <p:cNvPr id="6" name="Graphic 5" descr="Bar chart with solid fill">
            <a:extLst>
              <a:ext uri="{FF2B5EF4-FFF2-40B4-BE49-F238E27FC236}">
                <a16:creationId xmlns:a16="http://schemas.microsoft.com/office/drawing/2014/main" id="{64B88AA7-484D-D715-6D02-0D561325C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6250" y="3754663"/>
            <a:ext cx="1515801" cy="15158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5027B72-09F1-1D7C-1F6B-A6458155DFDD}"/>
              </a:ext>
            </a:extLst>
          </p:cNvPr>
          <p:cNvSpPr txBox="1">
            <a:spLocks/>
          </p:cNvSpPr>
          <p:nvPr/>
        </p:nvSpPr>
        <p:spPr>
          <a:xfrm>
            <a:off x="3735325" y="475488"/>
            <a:ext cx="7877555" cy="6099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To conclude we could say that, </a:t>
            </a:r>
            <a:r>
              <a:rPr lang="en-US" b="1" dirty="0"/>
              <a:t>by integrating data-driven insights and strategic approaches, we can enhance user engagement, optimize ad campaigns, and drive successful marketing initiatives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Utilization for Targeted Marketing</a:t>
            </a:r>
            <a:br>
              <a:rPr lang="en-US" dirty="0"/>
            </a:br>
            <a:r>
              <a:rPr lang="en-US" dirty="0"/>
              <a:t>Leverage user-generated content and engagement data for personalized ad campaigns and effective targeting.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Content Strategy Insights</a:t>
            </a:r>
            <a:br>
              <a:rPr lang="en-US" dirty="0"/>
            </a:br>
            <a:r>
              <a:rPr lang="en-US" dirty="0"/>
              <a:t>Focus on high-engagement hashtags and trending topics to guide content creation and ad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Influencer Collaboration</a:t>
            </a:r>
            <a:br>
              <a:rPr lang="en-US" dirty="0"/>
            </a:br>
            <a:r>
              <a:rPr lang="en-US" dirty="0"/>
              <a:t>Personalize outreach, define clear objectives, and build long-term relationships for successful partnerships.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 Campaign Optimization</a:t>
            </a:r>
            <a:br>
              <a:rPr lang="en-US" dirty="0"/>
            </a:br>
            <a:r>
              <a:rPr lang="en-US" dirty="0"/>
              <a:t>Measure effectiveness using CTR, Conversion Rate, ROI, and adjust based on performance metrics.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Continuous Improvement</a:t>
            </a:r>
            <a:br>
              <a:rPr lang="en-US" dirty="0"/>
            </a:br>
            <a:r>
              <a:rPr lang="en-US" dirty="0"/>
              <a:t>Monitor, test variations, and refine strategies regularly using analytics tools for ongoing optimization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6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FC395E-1CD4-ACE9-372D-7AD931A6B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8FA38-0967-FA78-CAD9-BFA12EA2E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4756" y="130301"/>
            <a:ext cx="7315200" cy="6519672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Some Interesting Facts :</a:t>
            </a:r>
          </a:p>
          <a:p>
            <a:r>
              <a:rPr lang="en-US" dirty="0"/>
              <a:t>Instagram launched in October 2010 and gained 1 million users within just two months. By 2018, it had soared to over 1 billion monthly active users.</a:t>
            </a:r>
            <a:r>
              <a:rPr lang="en-US" b="0" i="0" dirty="0">
                <a:effectLst/>
                <a:highlight>
                  <a:srgbClr val="FFFFFF"/>
                </a:highlight>
                <a:latin typeface="ff-more-web-pro"/>
              </a:rPr>
              <a:t>.</a:t>
            </a:r>
          </a:p>
          <a:p>
            <a:r>
              <a:rPr lang="en-US" dirty="0"/>
              <a:t>In April 2012, Facebook acquired Instagram for approximately $1 billion in cash and stock, a move that underscored Instagram's rapid success and potential.</a:t>
            </a:r>
            <a:r>
              <a:rPr lang="en-US" b="0" i="0" dirty="0">
                <a:effectLst/>
                <a:highlight>
                  <a:srgbClr val="FFFFFF"/>
                </a:highlight>
                <a:latin typeface="ff-more-web-pro"/>
              </a:rPr>
              <a:t>.</a:t>
            </a:r>
            <a:endParaRPr lang="en-US" dirty="0">
              <a:highlight>
                <a:srgbClr val="FFFFFF"/>
              </a:highlight>
              <a:latin typeface="ff-more-web-pro"/>
            </a:endParaRPr>
          </a:p>
          <a:p>
            <a:r>
              <a:rPr lang="en-US" dirty="0"/>
              <a:t>Instagram introduced Stories in August 2016, a feature inspired by Snapchat that allows users to share photos and videos that disappear after 24 hours. This feature quickly became a core part of the Instagram experience</a:t>
            </a:r>
            <a:r>
              <a:rPr lang="en-US" b="0" i="0" dirty="0">
                <a:effectLst/>
                <a:highlight>
                  <a:srgbClr val="FFFFFF"/>
                </a:highlight>
                <a:latin typeface="ff-more-web-pro"/>
              </a:rPr>
              <a:t>.</a:t>
            </a:r>
          </a:p>
          <a:p>
            <a:r>
              <a:rPr lang="en-US" dirty="0"/>
              <a:t>Approximately 71% of Instagram users are under 35 years old, highlighting its popularity among younger demographics and its impact on modern social media culture</a:t>
            </a:r>
            <a:r>
              <a:rPr lang="en-US" dirty="0">
                <a:highlight>
                  <a:srgbClr val="FFFFFF"/>
                </a:highlight>
                <a:latin typeface="ff-more-web-pro"/>
              </a:rPr>
              <a:t>.</a:t>
            </a:r>
          </a:p>
          <a:p>
            <a:r>
              <a:rPr lang="en-US" dirty="0"/>
              <a:t>Instagram ads are highly effective, with 60% of users discovering new products through the platform. Additionally, 75% of Instagram users take action, such as visiting a website or making a purchase, after seeing an ad. This level of engagement makes Instagram one of the most influential platforms for advertisers seeking to connect with potential customers.</a:t>
            </a:r>
            <a:endParaRPr lang="en-US" b="0" i="0" dirty="0">
              <a:effectLst/>
              <a:highlight>
                <a:srgbClr val="FFFFFF"/>
              </a:highlight>
              <a:latin typeface="ff-more-web-pro"/>
            </a:endParaRPr>
          </a:p>
          <a:p>
            <a:r>
              <a:rPr lang="en-IN" b="1" dirty="0"/>
              <a:t>Now let’s analyse </a:t>
            </a:r>
            <a:r>
              <a:rPr lang="en-US" sz="2100" b="1" dirty="0"/>
              <a:t>Instagram's user data to develop targeted marketing strategies</a:t>
            </a:r>
            <a:r>
              <a:rPr lang="en-IN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E3932-ADB4-A381-1FF2-96B5DD123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134"/>
          <a:stretch/>
        </p:blipFill>
        <p:spPr>
          <a:xfrm>
            <a:off x="266320" y="1261387"/>
            <a:ext cx="4013072" cy="43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0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517E72-B53C-59C0-9101-260B3AEE2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50" y="768096"/>
            <a:ext cx="8900500" cy="5006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3755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67028-90C7-D55C-C904-596020B1F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B65FB-BC4A-1AC1-415F-DB0A5DA1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86A71-68A0-D3F4-0AFB-63CA7504F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Did you know?</a:t>
            </a:r>
            <a:r>
              <a:rPr lang="en-US" dirty="0"/>
              <a:t> Interactive Instagram ads, like those featuring quizzes, polls, or augmented reality (AR) filters, have been found to drive up to </a:t>
            </a:r>
            <a:r>
              <a:rPr lang="en-US" b="1" dirty="0"/>
              <a:t>25% more engagement</a:t>
            </a:r>
            <a:r>
              <a:rPr lang="en-US" dirty="0"/>
              <a:t> compared to standard static ads!</a:t>
            </a:r>
            <a:endParaRPr lang="en-US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Marketing team at meta wants to leverage Instagram's user data to develop targeted marketing strategies that will increase user engagement, retention, and acquisition. </a:t>
            </a:r>
            <a:endParaRPr lang="en-US" sz="20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 a </a:t>
            </a:r>
            <a:r>
              <a:rPr lang="en-US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data analyst at Meta we need to collaborate with Marketing team. Let’s come up with some insights and recommendations</a:t>
            </a:r>
            <a:r>
              <a:rPr lang="en-US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751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65164-5225-ADDD-4C13-54A04C04E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A20C79-A99F-392D-7AA3-C8B04854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Approach/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CD95-69DB-9FE1-4AAE-E424E94F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We aim to find answers to certain objective/subjective questions in order to arrive to a data driven decision through our insights and recommendation and help marketing team in developing strategies.</a:t>
            </a:r>
          </a:p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The key findings could be: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User activity Levels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Kinds of tags used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User total engagement levels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Popularity of user based on followers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Kinds of user generated content for personalised ads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Most popular hashtags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Re-engagement strategies of inactive users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Collaborating with the influencers</a:t>
            </a:r>
          </a:p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For the same we would use: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My SQL database for storing user data 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Different grouping and aggregations in SQL to derive required metrics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Window Functions for rankings</a:t>
            </a:r>
          </a:p>
          <a:p>
            <a:pPr marL="502920" lvl="1" indent="0">
              <a:buNone/>
            </a:pP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4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8E4F95-8335-F723-70AD-297F1E1EC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7303-9DE3-F320-25F4-4B222BE2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The data set consists of following tables containing user data :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Users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: Information about user like username and user creation date.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Photos: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Data related to photos posted on Instagram.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Comments: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Data about the comments on Instagram posts.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Likes: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Data about the likes on the posts.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Follows: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User followers and following related data.</a:t>
            </a:r>
          </a:p>
          <a:p>
            <a:pPr lvl="1"/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Tags: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Tag involved in different posts.</a:t>
            </a:r>
          </a:p>
          <a:p>
            <a:pPr lvl="1"/>
            <a:r>
              <a:rPr lang="en-IN" b="1" dirty="0" err="1">
                <a:solidFill>
                  <a:schemeClr val="tx2">
                    <a:lumMod val="50000"/>
                  </a:schemeClr>
                </a:solidFill>
              </a:rPr>
              <a:t>Photo_tags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Junction table between photos and tags.</a:t>
            </a:r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8E4F95-8335-F723-70AD-297F1E1EC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Database Schema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15D2DF-21ED-9BB8-9363-941A693CEB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268" y="207924"/>
            <a:ext cx="6519672" cy="644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93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52" y="1187845"/>
            <a:ext cx="2709737" cy="1253603"/>
          </a:xfrm>
        </p:spPr>
        <p:txBody>
          <a:bodyPr>
            <a:normAutofit/>
          </a:bodyPr>
          <a:lstStyle/>
          <a:p>
            <a:r>
              <a:rPr lang="en-IN" b="1" dirty="0"/>
              <a:t>User activity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B7C2-0850-8B55-4246-63BC6F09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674" y="763238"/>
            <a:ext cx="7315200" cy="237286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The key factors to analyse the user activity potentially include: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Number of post that user liked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Number of post that user commented on</a:t>
            </a:r>
          </a:p>
          <a:p>
            <a:pPr lvl="1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Number of photos posted by user</a:t>
            </a:r>
          </a:p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Base on above factors following users tend to have highest activity levels.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122BF3-E6C3-67EB-9C3C-32D44927DA04}"/>
              </a:ext>
            </a:extLst>
          </p:cNvPr>
          <p:cNvSpPr txBox="1">
            <a:spLocks/>
          </p:cNvSpPr>
          <p:nvPr/>
        </p:nvSpPr>
        <p:spPr>
          <a:xfrm>
            <a:off x="399223" y="2441448"/>
            <a:ext cx="2709737" cy="341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likes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comments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E9D8D8-696E-60F7-98A9-066AA996C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811" y="3977640"/>
            <a:ext cx="6897063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0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5B0D1-EE48-104A-9FED-58CEB889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ED9B-3AA7-5F0C-231D-6D25DB5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03" y="2790625"/>
            <a:ext cx="2709737" cy="1253603"/>
          </a:xfrm>
        </p:spPr>
        <p:txBody>
          <a:bodyPr>
            <a:normAutofit/>
          </a:bodyPr>
          <a:lstStyle/>
          <a:p>
            <a:r>
              <a:rPr lang="en-IN" b="1" dirty="0"/>
              <a:t>Photos and tags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B7C2-0850-8B55-4246-63BC6F09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190" y="1044558"/>
            <a:ext cx="3540534" cy="237286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As per out data set the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photos with maximum number of tags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 are:</a:t>
            </a:r>
          </a:p>
          <a:p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C0D3C-1FFE-7809-B478-536157F7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804" y="207109"/>
            <a:ext cx="2379851" cy="365165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C9937E-943C-4AF7-58F0-1A939CB858A1}"/>
              </a:ext>
            </a:extLst>
          </p:cNvPr>
          <p:cNvSpPr txBox="1">
            <a:spLocks/>
          </p:cNvSpPr>
          <p:nvPr/>
        </p:nvSpPr>
        <p:spPr>
          <a:xfrm>
            <a:off x="8145766" y="4283710"/>
            <a:ext cx="3540534" cy="170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On an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average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 each post had around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2 tags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45622-46CA-8A13-F84B-25C15A773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38" y="3853180"/>
            <a:ext cx="4275872" cy="256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1A064-89FB-3BB3-4277-16D84327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38"/>
            <a:ext cx="3438144" cy="530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CA3ED-3A00-0450-6A3E-09E61B6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User Engagement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7303-9DE3-F320-25F4-4B222BE2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195" y="397490"/>
            <a:ext cx="7315200" cy="1120140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To identify the top users with the highest engagement rates we calculated the total number of likes and comments on each user’s post and subsequently ranked the users based on them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83EA1-3C43-0673-7080-F41EC54AA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83" y="1764792"/>
            <a:ext cx="5416953" cy="441490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53C440-2E66-6E61-7438-D4273AC6BC95}"/>
              </a:ext>
            </a:extLst>
          </p:cNvPr>
          <p:cNvSpPr txBox="1">
            <a:spLocks/>
          </p:cNvSpPr>
          <p:nvPr/>
        </p:nvSpPr>
        <p:spPr>
          <a:xfrm>
            <a:off x="3691063" y="3274802"/>
            <a:ext cx="2609153" cy="1120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Top 5 Users with highest </a:t>
            </a:r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total engagement rates</a:t>
            </a: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 on their posts.</a:t>
            </a:r>
          </a:p>
        </p:txBody>
      </p:sp>
    </p:spTree>
    <p:extLst>
      <p:ext uri="{BB962C8B-B14F-4D97-AF65-F5344CB8AC3E}">
        <p14:creationId xmlns:p14="http://schemas.microsoft.com/office/powerpoint/2010/main" val="211614132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1">
      <a:dk1>
        <a:srgbClr val="E82059"/>
      </a:dk1>
      <a:lt1>
        <a:srgbClr val="FFFFFF"/>
      </a:lt1>
      <a:dk2>
        <a:srgbClr val="545454"/>
      </a:dk2>
      <a:lt2>
        <a:srgbClr val="BFBFBF"/>
      </a:lt2>
      <a:accent1>
        <a:srgbClr val="F73B56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453</TotalTime>
  <Words>1308</Words>
  <Application>Microsoft Office PowerPoint</Application>
  <PresentationFormat>Widescreen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Corbel</vt:lpstr>
      <vt:lpstr>ff-more-web-pro</vt:lpstr>
      <vt:lpstr>Lato</vt:lpstr>
      <vt:lpstr>Wingdings 2</vt:lpstr>
      <vt:lpstr>Frame</vt:lpstr>
      <vt:lpstr>Office Theme</vt:lpstr>
      <vt:lpstr>Social Media Analysis</vt:lpstr>
      <vt:lpstr>PowerPoint Presentation</vt:lpstr>
      <vt:lpstr>Project Description</vt:lpstr>
      <vt:lpstr>Approach/ Methodology</vt:lpstr>
      <vt:lpstr>Dataset</vt:lpstr>
      <vt:lpstr>Database Schema</vt:lpstr>
      <vt:lpstr>User activity </vt:lpstr>
      <vt:lpstr>Photos and tags</vt:lpstr>
      <vt:lpstr>User Engagement Rates</vt:lpstr>
      <vt:lpstr>User Engagement Rates</vt:lpstr>
      <vt:lpstr>Leveraging User-Generated Content for Personalized Ads</vt:lpstr>
      <vt:lpstr>Guiding Content Strategies with User Activity Insights</vt:lpstr>
      <vt:lpstr>Most Liked Hashtags</vt:lpstr>
      <vt:lpstr>Most Loyal /Valuable users.</vt:lpstr>
      <vt:lpstr>Inactive users and  Re-engagement strategies</vt:lpstr>
      <vt:lpstr>Content/ Hashtags with maximum engagement rates</vt:lpstr>
      <vt:lpstr>Ideal candidates for influencer marketing campaigns</vt:lpstr>
      <vt:lpstr>Optimising Ad Campaigns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Analysis</dc:title>
  <dc:creator>nitinthakur1805@outlook.com</dc:creator>
  <cp:lastModifiedBy>nitinthakur1805@outlook.com</cp:lastModifiedBy>
  <cp:revision>14</cp:revision>
  <dcterms:created xsi:type="dcterms:W3CDTF">2024-05-15T19:21:42Z</dcterms:created>
  <dcterms:modified xsi:type="dcterms:W3CDTF">2024-07-29T18:45:18Z</dcterms:modified>
</cp:coreProperties>
</file>